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498" r:id="rId3"/>
    <p:sldId id="258" r:id="rId4"/>
    <p:sldId id="505" r:id="rId5"/>
    <p:sldId id="604" r:id="rId6"/>
    <p:sldId id="605" r:id="rId7"/>
    <p:sldId id="547" r:id="rId8"/>
    <p:sldId id="606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39" roundtripDataSignature="AMtx7mgWqGpmJnm2LhSO/E7EgiMMs26Kq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1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41"/>
    <p:restoredTop sz="93061"/>
  </p:normalViewPr>
  <p:slideViewPr>
    <p:cSldViewPr snapToGrid="0" snapToObjects="1">
      <p:cViewPr varScale="1">
        <p:scale>
          <a:sx n="119" d="100"/>
          <a:sy n="119" d="100"/>
        </p:scale>
        <p:origin x="7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9" Type="http://customschemas.google.com/relationships/presentationmetadata" Target="metadata"/><Relationship Id="rId3" Type="http://schemas.openxmlformats.org/officeDocument/2006/relationships/slide" Target="slides/slide2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43" Type="http://schemas.openxmlformats.org/officeDocument/2006/relationships/tableStyles" Target="tableStyles.xml"/></Relationships>
</file>

<file path=ppt/media/image1.png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" name="Google Shape;3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6dad9273e7_0_4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g6dad9273e7_0_4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g6dad9273e7_0_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6dad9273e7_0_11"/>
          <p:cNvSpPr txBox="1">
            <a:spLocks noGrp="1"/>
          </p:cNvSpPr>
          <p:nvPr>
            <p:ph type="title"/>
          </p:nvPr>
        </p:nvSpPr>
        <p:spPr>
          <a:xfrm>
            <a:off x="415600" y="8656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6dad9273e7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g6dad9273e7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" name="Google Shape;21;g6dad9273e7_0_11"/>
          <p:cNvSpPr/>
          <p:nvPr/>
        </p:nvSpPr>
        <p:spPr>
          <a:xfrm>
            <a:off x="-14200" y="-36767"/>
            <a:ext cx="12220500" cy="1010161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6dad9273e7_0_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6dad9273e7_0_1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g6dad9273e7_0_16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" name="Google Shape;29;g6dad9273e7_0_1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0"/>
          <p:cNvSpPr txBox="1">
            <a:spLocks noGrp="1"/>
          </p:cNvSpPr>
          <p:nvPr>
            <p:ph type="body" idx="1"/>
          </p:nvPr>
        </p:nvSpPr>
        <p:spPr>
          <a:xfrm>
            <a:off x="297706" y="1353806"/>
            <a:ext cx="11666363" cy="495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40"/>
          <p:cNvSpPr/>
          <p:nvPr/>
        </p:nvSpPr>
        <p:spPr>
          <a:xfrm>
            <a:off x="0" y="6434064"/>
            <a:ext cx="12192000" cy="423936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Rayid Ghani															@rayidghani				</a:t>
            </a: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40"/>
          <p:cNvSpPr/>
          <p:nvPr/>
        </p:nvSpPr>
        <p:spPr>
          <a:xfrm>
            <a:off x="0" y="1"/>
            <a:ext cx="12192000" cy="1206639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40"/>
          <p:cNvSpPr txBox="1">
            <a:spLocks noGrp="1"/>
          </p:cNvSpPr>
          <p:nvPr>
            <p:ph type="title"/>
          </p:nvPr>
        </p:nvSpPr>
        <p:spPr>
          <a:xfrm>
            <a:off x="0" y="23412"/>
            <a:ext cx="12192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dad9273e7_0_53"/>
          <p:cNvSpPr txBox="1">
            <a:spLocks noGrp="1"/>
          </p:cNvSpPr>
          <p:nvPr>
            <p:ph type="body" idx="1"/>
          </p:nvPr>
        </p:nvSpPr>
        <p:spPr>
          <a:xfrm>
            <a:off x="268210" y="1588503"/>
            <a:ext cx="11666400" cy="49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 dirty="0"/>
          </a:p>
        </p:txBody>
      </p:sp>
      <p:sp>
        <p:nvSpPr>
          <p:cNvPr id="64" name="Google Shape;64;g6dad9273e7_0_53"/>
          <p:cNvSpPr txBox="1"/>
          <p:nvPr/>
        </p:nvSpPr>
        <p:spPr>
          <a:xfrm>
            <a:off x="5410" y="11929"/>
            <a:ext cx="12192000" cy="1353806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300" b="0" i="0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058E15-DEBE-0941-A587-4DF3467F6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558" y="418466"/>
            <a:ext cx="11360700" cy="763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40908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dad9273e7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g6dad9273e7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g6dad9273e7_0_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/>
          <p:nvPr/>
        </p:nvSpPr>
        <p:spPr>
          <a:xfrm>
            <a:off x="0" y="1014225"/>
            <a:ext cx="12192000" cy="23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Wrap-Up: Key takeaways from the semester</a:t>
            </a: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"/>
          <p:cNvSpPr txBox="1"/>
          <p:nvPr/>
        </p:nvSpPr>
        <p:spPr>
          <a:xfrm>
            <a:off x="0" y="3429513"/>
            <a:ext cx="12192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Rayid Ghani and Kit Rodolfa</a:t>
            </a: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" name="Google Shape;4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99638" y="4968362"/>
            <a:ext cx="5192713" cy="1813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23871C-7CA8-1448-8FFC-1AE6E1838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E0A5F0-1D89-954D-91FB-596CD9E690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n-US" dirty="0"/>
              <a:t>Due next week:</a:t>
            </a:r>
          </a:p>
          <a:p>
            <a:r>
              <a:rPr lang="en-US" dirty="0"/>
              <a:t>1-page writeup</a:t>
            </a:r>
          </a:p>
          <a:p>
            <a:r>
              <a:rPr lang="en-US" dirty="0"/>
              <a:t>Peer contribution survey</a:t>
            </a:r>
          </a:p>
          <a:p>
            <a:r>
              <a:rPr lang="en-US" dirty="0"/>
              <a:t>Anonymous feedback to us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123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4"/>
          <p:cNvSpPr txBox="1">
            <a:spLocks noGrp="1"/>
          </p:cNvSpPr>
          <p:nvPr>
            <p:ph type="title"/>
          </p:nvPr>
        </p:nvSpPr>
        <p:spPr>
          <a:xfrm>
            <a:off x="415600" y="8656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</a:pPr>
            <a:r>
              <a:rPr lang="en-US"/>
              <a:t>Class Recap</a:t>
            </a:r>
            <a:endParaRPr/>
          </a:p>
        </p:txBody>
      </p:sp>
      <p:grpSp>
        <p:nvGrpSpPr>
          <p:cNvPr id="55" name="Google Shape;55;p24"/>
          <p:cNvGrpSpPr/>
          <p:nvPr/>
        </p:nvGrpSpPr>
        <p:grpSpPr>
          <a:xfrm>
            <a:off x="22197" y="1601932"/>
            <a:ext cx="12126088" cy="4518413"/>
            <a:chOff x="682" y="106620"/>
            <a:chExt cx="12126088" cy="4518413"/>
          </a:xfrm>
        </p:grpSpPr>
        <p:sp>
          <p:nvSpPr>
            <p:cNvPr id="56" name="Google Shape;56;p24"/>
            <p:cNvSpPr/>
            <p:nvPr/>
          </p:nvSpPr>
          <p:spPr>
            <a:xfrm>
              <a:off x="682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chemeClr val="accent3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4"/>
            <p:cNvSpPr txBox="1"/>
            <p:nvPr/>
          </p:nvSpPr>
          <p:spPr>
            <a:xfrm>
              <a:off x="35314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Scoping</a:t>
              </a:r>
              <a:endParaRPr/>
            </a:p>
          </p:txBody>
        </p:sp>
        <p:sp>
          <p:nvSpPr>
            <p:cNvPr id="58" name="Google Shape;58;p24"/>
            <p:cNvSpPr/>
            <p:nvPr/>
          </p:nvSpPr>
          <p:spPr>
            <a:xfrm>
              <a:off x="1750666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4"/>
            <p:cNvSpPr txBox="1"/>
            <p:nvPr/>
          </p:nvSpPr>
          <p:spPr>
            <a:xfrm>
              <a:off x="1750666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24"/>
            <p:cNvSpPr/>
            <p:nvPr/>
          </p:nvSpPr>
          <p:spPr>
            <a:xfrm>
              <a:off x="2102625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7399A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4"/>
            <p:cNvSpPr txBox="1"/>
            <p:nvPr/>
          </p:nvSpPr>
          <p:spPr>
            <a:xfrm>
              <a:off x="2137257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Data Acquisition</a:t>
              </a:r>
              <a:endParaRPr/>
            </a:p>
          </p:txBody>
        </p:sp>
        <p:sp>
          <p:nvSpPr>
            <p:cNvPr id="62" name="Google Shape;62;p24"/>
            <p:cNvSpPr/>
            <p:nvPr/>
          </p:nvSpPr>
          <p:spPr>
            <a:xfrm>
              <a:off x="3852609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729B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4"/>
            <p:cNvSpPr txBox="1"/>
            <p:nvPr/>
          </p:nvSpPr>
          <p:spPr>
            <a:xfrm>
              <a:off x="3852609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24"/>
            <p:cNvSpPr/>
            <p:nvPr/>
          </p:nvSpPr>
          <p:spPr>
            <a:xfrm>
              <a:off x="4204569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FA7A8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4"/>
            <p:cNvSpPr txBox="1"/>
            <p:nvPr/>
          </p:nvSpPr>
          <p:spPr>
            <a:xfrm>
              <a:off x="4239201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Data Storage</a:t>
              </a:r>
              <a:endParaRPr/>
            </a:p>
          </p:txBody>
        </p:sp>
        <p:sp>
          <p:nvSpPr>
            <p:cNvPr id="66" name="Google Shape;66;p24"/>
            <p:cNvSpPr/>
            <p:nvPr/>
          </p:nvSpPr>
          <p:spPr>
            <a:xfrm>
              <a:off x="5954552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6EA9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4"/>
            <p:cNvSpPr txBox="1"/>
            <p:nvPr/>
          </p:nvSpPr>
          <p:spPr>
            <a:xfrm>
              <a:off x="5954552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24"/>
            <p:cNvSpPr/>
            <p:nvPr/>
          </p:nvSpPr>
          <p:spPr>
            <a:xfrm>
              <a:off x="6306512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AAFA4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4"/>
            <p:cNvSpPr txBox="1"/>
            <p:nvPr/>
          </p:nvSpPr>
          <p:spPr>
            <a:xfrm>
              <a:off x="6341144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Data Linkage</a:t>
              </a:r>
              <a:endParaRPr/>
            </a:p>
          </p:txBody>
        </p:sp>
        <p:sp>
          <p:nvSpPr>
            <p:cNvPr id="70" name="Google Shape;70;p24"/>
            <p:cNvSpPr/>
            <p:nvPr/>
          </p:nvSpPr>
          <p:spPr>
            <a:xfrm>
              <a:off x="8056496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6AB0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4"/>
            <p:cNvSpPr txBox="1"/>
            <p:nvPr/>
          </p:nvSpPr>
          <p:spPr>
            <a:xfrm>
              <a:off x="8056496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24"/>
            <p:cNvSpPr/>
            <p:nvPr/>
          </p:nvSpPr>
          <p:spPr>
            <a:xfrm>
              <a:off x="8408455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6B69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4"/>
            <p:cNvSpPr txBox="1"/>
            <p:nvPr/>
          </p:nvSpPr>
          <p:spPr>
            <a:xfrm>
              <a:off x="8443087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Data Exploration</a:t>
              </a:r>
              <a:endParaRPr/>
            </a:p>
          </p:txBody>
        </p:sp>
        <p:sp>
          <p:nvSpPr>
            <p:cNvPr id="74" name="Google Shape;74;p24"/>
            <p:cNvSpPr/>
            <p:nvPr/>
          </p:nvSpPr>
          <p:spPr>
            <a:xfrm>
              <a:off x="10158439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66B7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4"/>
            <p:cNvSpPr txBox="1"/>
            <p:nvPr/>
          </p:nvSpPr>
          <p:spPr>
            <a:xfrm>
              <a:off x="10158439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4"/>
            <p:cNvSpPr/>
            <p:nvPr/>
          </p:nvSpPr>
          <p:spPr>
            <a:xfrm>
              <a:off x="10510399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2BC8F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4"/>
            <p:cNvSpPr txBox="1"/>
            <p:nvPr/>
          </p:nvSpPr>
          <p:spPr>
            <a:xfrm>
              <a:off x="10545031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Analytical Formulation</a:t>
              </a:r>
              <a:endParaRPr/>
            </a:p>
          </p:txBody>
        </p:sp>
        <p:sp>
          <p:nvSpPr>
            <p:cNvPr id="78" name="Google Shape;78;p24"/>
            <p:cNvSpPr/>
            <p:nvPr/>
          </p:nvSpPr>
          <p:spPr>
            <a:xfrm rot="5400000">
              <a:off x="11216695" y="1422655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4"/>
            <p:cNvSpPr txBox="1"/>
            <p:nvPr/>
          </p:nvSpPr>
          <p:spPr>
            <a:xfrm>
              <a:off x="11257450" y="1422656"/>
              <a:ext cx="122268" cy="1426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4"/>
            <p:cNvSpPr/>
            <p:nvPr/>
          </p:nvSpPr>
          <p:spPr>
            <a:xfrm>
              <a:off x="10510399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5FC280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4"/>
            <p:cNvSpPr txBox="1"/>
            <p:nvPr/>
          </p:nvSpPr>
          <p:spPr>
            <a:xfrm>
              <a:off x="10545031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ML Pipelines</a:t>
              </a:r>
              <a:endParaRPr/>
            </a:p>
          </p:txBody>
        </p:sp>
        <p:sp>
          <p:nvSpPr>
            <p:cNvPr id="82" name="Google Shape;82;p24"/>
            <p:cNvSpPr/>
            <p:nvPr/>
          </p:nvSpPr>
          <p:spPr>
            <a:xfrm rot="10800000">
              <a:off x="10173006" y="2263937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5DC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4"/>
            <p:cNvSpPr txBox="1"/>
            <p:nvPr/>
          </p:nvSpPr>
          <p:spPr>
            <a:xfrm>
              <a:off x="10234140" y="2304693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24"/>
            <p:cNvSpPr/>
            <p:nvPr/>
          </p:nvSpPr>
          <p:spPr>
            <a:xfrm>
              <a:off x="8408455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5CC86D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4"/>
            <p:cNvSpPr txBox="1"/>
            <p:nvPr/>
          </p:nvSpPr>
          <p:spPr>
            <a:xfrm>
              <a:off x="8443087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Baselines</a:t>
              </a:r>
              <a:endParaRPr/>
            </a:p>
          </p:txBody>
        </p:sp>
        <p:sp>
          <p:nvSpPr>
            <p:cNvPr id="86" name="Google Shape;86;p24"/>
            <p:cNvSpPr/>
            <p:nvPr/>
          </p:nvSpPr>
          <p:spPr>
            <a:xfrm rot="10800000">
              <a:off x="8071063" y="2263937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5ACB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4"/>
            <p:cNvSpPr txBox="1"/>
            <p:nvPr/>
          </p:nvSpPr>
          <p:spPr>
            <a:xfrm>
              <a:off x="8132197" y="2304693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4"/>
            <p:cNvSpPr/>
            <p:nvPr/>
          </p:nvSpPr>
          <p:spPr>
            <a:xfrm>
              <a:off x="6306512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58CE5C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4"/>
            <p:cNvSpPr txBox="1"/>
            <p:nvPr/>
          </p:nvSpPr>
          <p:spPr>
            <a:xfrm>
              <a:off x="6341144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Feature Generation</a:t>
              </a:r>
              <a:endParaRPr/>
            </a:p>
          </p:txBody>
        </p:sp>
        <p:sp>
          <p:nvSpPr>
            <p:cNvPr id="90" name="Google Shape;90;p24"/>
            <p:cNvSpPr/>
            <p:nvPr/>
          </p:nvSpPr>
          <p:spPr>
            <a:xfrm rot="10800000">
              <a:off x="5969120" y="2263937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5AD1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4"/>
            <p:cNvSpPr txBox="1"/>
            <p:nvPr/>
          </p:nvSpPr>
          <p:spPr>
            <a:xfrm>
              <a:off x="6030254" y="2304693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24"/>
            <p:cNvSpPr/>
            <p:nvPr/>
          </p:nvSpPr>
          <p:spPr>
            <a:xfrm>
              <a:off x="4204569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3D455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4"/>
            <p:cNvSpPr txBox="1"/>
            <p:nvPr/>
          </p:nvSpPr>
          <p:spPr>
            <a:xfrm>
              <a:off x="4239201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Train Test Splits</a:t>
              </a:r>
              <a:endParaRPr/>
            </a:p>
          </p:txBody>
        </p:sp>
        <p:sp>
          <p:nvSpPr>
            <p:cNvPr id="94" name="Google Shape;94;p24"/>
            <p:cNvSpPr/>
            <p:nvPr/>
          </p:nvSpPr>
          <p:spPr>
            <a:xfrm rot="10800000">
              <a:off x="3856288" y="2290642"/>
              <a:ext cx="225557" cy="15037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71D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4"/>
            <p:cNvSpPr txBox="1"/>
            <p:nvPr/>
          </p:nvSpPr>
          <p:spPr>
            <a:xfrm>
              <a:off x="3901399" y="2320716"/>
              <a:ext cx="180446" cy="902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4"/>
            <p:cNvSpPr/>
            <p:nvPr/>
          </p:nvSpPr>
          <p:spPr>
            <a:xfrm>
              <a:off x="2102625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78DA5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4"/>
            <p:cNvSpPr txBox="1"/>
            <p:nvPr/>
          </p:nvSpPr>
          <p:spPr>
            <a:xfrm>
              <a:off x="2137257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Evaluation Metrics</a:t>
              </a:r>
              <a:endParaRPr/>
            </a:p>
          </p:txBody>
        </p:sp>
        <p:sp>
          <p:nvSpPr>
            <p:cNvPr id="98" name="Google Shape;98;p24"/>
            <p:cNvSpPr/>
            <p:nvPr/>
          </p:nvSpPr>
          <p:spPr>
            <a:xfrm rot="10800000">
              <a:off x="1765233" y="2263937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87DD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4"/>
            <p:cNvSpPr txBox="1"/>
            <p:nvPr/>
          </p:nvSpPr>
          <p:spPr>
            <a:xfrm>
              <a:off x="1826367" y="2304693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4"/>
            <p:cNvSpPr/>
            <p:nvPr/>
          </p:nvSpPr>
          <p:spPr>
            <a:xfrm>
              <a:off x="682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8FE04E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4"/>
            <p:cNvSpPr txBox="1"/>
            <p:nvPr/>
          </p:nvSpPr>
          <p:spPr>
            <a:xfrm>
              <a:off x="35314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Modeling</a:t>
              </a:r>
              <a:endParaRPr/>
            </a:p>
          </p:txBody>
        </p:sp>
        <p:sp>
          <p:nvSpPr>
            <p:cNvPr id="102" name="Google Shape;102;p24"/>
            <p:cNvSpPr/>
            <p:nvPr/>
          </p:nvSpPr>
          <p:spPr>
            <a:xfrm rot="5400000">
              <a:off x="706978" y="309065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4"/>
            <p:cNvSpPr txBox="1"/>
            <p:nvPr/>
          </p:nvSpPr>
          <p:spPr>
            <a:xfrm>
              <a:off x="747733" y="3090652"/>
              <a:ext cx="122268" cy="1426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4"/>
            <p:cNvSpPr/>
            <p:nvPr/>
          </p:nvSpPr>
          <p:spPr>
            <a:xfrm>
              <a:off x="682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A9E44C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4"/>
            <p:cNvSpPr txBox="1"/>
            <p:nvPr/>
          </p:nvSpPr>
          <p:spPr>
            <a:xfrm>
              <a:off x="35314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Model Selection</a:t>
              </a:r>
              <a:endParaRPr/>
            </a:p>
          </p:txBody>
        </p:sp>
        <p:sp>
          <p:nvSpPr>
            <p:cNvPr id="106" name="Google Shape;106;p24"/>
            <p:cNvSpPr/>
            <p:nvPr/>
          </p:nvSpPr>
          <p:spPr>
            <a:xfrm>
              <a:off x="1750666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BCE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4"/>
            <p:cNvSpPr txBox="1"/>
            <p:nvPr/>
          </p:nvSpPr>
          <p:spPr>
            <a:xfrm>
              <a:off x="1750666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4"/>
            <p:cNvSpPr/>
            <p:nvPr/>
          </p:nvSpPr>
          <p:spPr>
            <a:xfrm>
              <a:off x="2102625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C7EA49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4"/>
            <p:cNvSpPr txBox="1"/>
            <p:nvPr/>
          </p:nvSpPr>
          <p:spPr>
            <a:xfrm>
              <a:off x="2137257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Interpretability</a:t>
              </a:r>
              <a:endParaRPr/>
            </a:p>
          </p:txBody>
        </p:sp>
        <p:sp>
          <p:nvSpPr>
            <p:cNvPr id="110" name="Google Shape;110;p24"/>
            <p:cNvSpPr/>
            <p:nvPr/>
          </p:nvSpPr>
          <p:spPr>
            <a:xfrm>
              <a:off x="3852609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E1EE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4"/>
            <p:cNvSpPr txBox="1"/>
            <p:nvPr/>
          </p:nvSpPr>
          <p:spPr>
            <a:xfrm>
              <a:off x="3852609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24"/>
            <p:cNvSpPr/>
            <p:nvPr/>
          </p:nvSpPr>
          <p:spPr>
            <a:xfrm>
              <a:off x="4204569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E6EF4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4"/>
            <p:cNvSpPr txBox="1"/>
            <p:nvPr/>
          </p:nvSpPr>
          <p:spPr>
            <a:xfrm>
              <a:off x="4239201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Bias/Fairness</a:t>
              </a:r>
              <a:endParaRPr/>
            </a:p>
          </p:txBody>
        </p:sp>
        <p:sp>
          <p:nvSpPr>
            <p:cNvPr id="114" name="Google Shape;114;p24"/>
            <p:cNvSpPr/>
            <p:nvPr/>
          </p:nvSpPr>
          <p:spPr>
            <a:xfrm>
              <a:off x="5954552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F4E0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4"/>
            <p:cNvSpPr txBox="1"/>
            <p:nvPr/>
          </p:nvSpPr>
          <p:spPr>
            <a:xfrm>
              <a:off x="5954552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4"/>
            <p:cNvSpPr/>
            <p:nvPr/>
          </p:nvSpPr>
          <p:spPr>
            <a:xfrm>
              <a:off x="6306512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F4DC44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4"/>
            <p:cNvSpPr txBox="1"/>
            <p:nvPr/>
          </p:nvSpPr>
          <p:spPr>
            <a:xfrm>
              <a:off x="6341144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Field Trials</a:t>
              </a:r>
              <a:endParaRPr/>
            </a:p>
          </p:txBody>
        </p:sp>
        <p:sp>
          <p:nvSpPr>
            <p:cNvPr id="118" name="Google Shape;118;p24"/>
            <p:cNvSpPr/>
            <p:nvPr/>
          </p:nvSpPr>
          <p:spPr>
            <a:xfrm>
              <a:off x="8056496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F9C6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4"/>
            <p:cNvSpPr txBox="1"/>
            <p:nvPr/>
          </p:nvSpPr>
          <p:spPr>
            <a:xfrm>
              <a:off x="8056496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24"/>
            <p:cNvSpPr/>
            <p:nvPr/>
          </p:nvSpPr>
          <p:spPr>
            <a:xfrm>
              <a:off x="8408455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4"/>
            <p:cNvSpPr txBox="1"/>
            <p:nvPr/>
          </p:nvSpPr>
          <p:spPr>
            <a:xfrm>
              <a:off x="8443087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Deployment</a:t>
              </a:r>
              <a:endParaRPr/>
            </a:p>
          </p:txBody>
        </p:sp>
        <p:sp>
          <p:nvSpPr>
            <p:cNvPr id="122" name="Google Shape;122;p24"/>
            <p:cNvSpPr/>
            <p:nvPr/>
          </p:nvSpPr>
          <p:spPr>
            <a:xfrm>
              <a:off x="10158439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FEA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4"/>
            <p:cNvSpPr txBox="1"/>
            <p:nvPr/>
          </p:nvSpPr>
          <p:spPr>
            <a:xfrm>
              <a:off x="10158439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24"/>
            <p:cNvSpPr/>
            <p:nvPr/>
          </p:nvSpPr>
          <p:spPr>
            <a:xfrm>
              <a:off x="10510399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4"/>
            <p:cNvSpPr txBox="1"/>
            <p:nvPr/>
          </p:nvSpPr>
          <p:spPr>
            <a:xfrm>
              <a:off x="10545031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Maintenance &amp; Monitoring</a:t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>
          <a:xfrm>
            <a:off x="268210" y="1632046"/>
            <a:ext cx="11666400" cy="495450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Scope: </a:t>
            </a:r>
            <a:r>
              <a:rPr lang="en-US" dirty="0">
                <a:solidFill>
                  <a:schemeClr val="tx1"/>
                </a:solidFill>
              </a:rPr>
              <a:t>Goals, Actions, Data, Analysis, Ethics</a:t>
            </a:r>
          </a:p>
          <a:p>
            <a:r>
              <a:rPr lang="en-US" b="1" dirty="0">
                <a:solidFill>
                  <a:schemeClr val="tx1"/>
                </a:solidFill>
              </a:rPr>
              <a:t>Data: </a:t>
            </a:r>
            <a:r>
              <a:rPr lang="en-US" dirty="0">
                <a:solidFill>
                  <a:schemeClr val="tx1"/>
                </a:solidFill>
              </a:rPr>
              <a:t>Getting, storing, linking, exploring, and understanding</a:t>
            </a:r>
          </a:p>
          <a:p>
            <a:r>
              <a:rPr lang="en-US" b="1" dirty="0">
                <a:solidFill>
                  <a:schemeClr val="tx1"/>
                </a:solidFill>
              </a:rPr>
              <a:t>Formulation</a:t>
            </a:r>
            <a:r>
              <a:rPr lang="en-US" dirty="0">
                <a:solidFill>
                  <a:schemeClr val="tx1"/>
                </a:solidFill>
              </a:rPr>
              <a:t>: Rows, Labels, Time, Metric, Baselines</a:t>
            </a:r>
          </a:p>
          <a:p>
            <a:r>
              <a:rPr lang="en-US" b="1" dirty="0">
                <a:solidFill>
                  <a:schemeClr val="tx1"/>
                </a:solidFill>
              </a:rPr>
              <a:t>Pipeline</a:t>
            </a:r>
            <a:r>
              <a:rPr lang="en-US" dirty="0">
                <a:solidFill>
                  <a:schemeClr val="tx1"/>
                </a:solidFill>
              </a:rPr>
              <a:t>: Rows, Labels, Features, Train-Validation Pairs, Metrics, Models + </a:t>
            </a:r>
            <a:r>
              <a:rPr lang="en-US" dirty="0" err="1">
                <a:solidFill>
                  <a:schemeClr val="tx1"/>
                </a:solidFill>
              </a:rPr>
              <a:t>hps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Model Selection: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Run Experiments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Analyze results to choose best model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Iterate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25028"/>
            <a:ext cx="12192000" cy="1143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Recap so far</a:t>
            </a:r>
          </a:p>
        </p:txBody>
      </p:sp>
    </p:spTree>
    <p:extLst>
      <p:ext uri="{BB962C8B-B14F-4D97-AF65-F5344CB8AC3E}">
        <p14:creationId xmlns:p14="http://schemas.microsoft.com/office/powerpoint/2010/main" val="3564818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C8AC73-5C76-E547-8EDC-35A7138220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Scope: what’s your goal?</a:t>
            </a:r>
          </a:p>
          <a:p>
            <a:r>
              <a:rPr lang="en-US" dirty="0"/>
              <a:t>Analytical Formulation: What are you predicting, for whom, when, how often, for and for what purpose?</a:t>
            </a:r>
          </a:p>
          <a:p>
            <a:r>
              <a:rPr lang="en-US" dirty="0"/>
              <a:t>baselines</a:t>
            </a:r>
          </a:p>
          <a:p>
            <a:r>
              <a:rPr lang="en-US" dirty="0"/>
              <a:t>What and when is a row? What and how far out is the label?</a:t>
            </a:r>
          </a:p>
          <a:p>
            <a:r>
              <a:rPr lang="en-US" dirty="0"/>
              <a:t>Features do not come with the data – you need to create them. They need to include not just information about the entity you’re predicting about but also about the context they’re in – compared to similar entities, in the recent past, in nearby places</a:t>
            </a:r>
          </a:p>
          <a:p>
            <a:r>
              <a:rPr lang="en-US" dirty="0"/>
              <a:t>What do you want to generalize to? Future? To a new geography? To a new domain? K-fold is rarely the right model selection method.</a:t>
            </a:r>
          </a:p>
          <a:p>
            <a:r>
              <a:rPr lang="en-US" dirty="0"/>
              <a:t>Leaving time for labels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A8600DC-E8F7-0F44-911E-FF91D4926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775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C8AC73-5C76-E547-8EDC-35A7138220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Modeling: hyperparameters matter. Need to understand which ones to vary and what range. </a:t>
            </a:r>
            <a:r>
              <a:rPr lang="en-US" dirty="0" err="1"/>
              <a:t>Rfs</a:t>
            </a:r>
            <a:r>
              <a:rPr lang="en-US" dirty="0"/>
              <a:t>, LR, Dt, boosting, …</a:t>
            </a:r>
          </a:p>
          <a:p>
            <a:r>
              <a:rPr lang="en-US" dirty="0"/>
              <a:t>Models do not give 0/1 classification – they give a score that is rarely a probability. Do not use argmax or predict function in </a:t>
            </a:r>
            <a:r>
              <a:rPr lang="en-US" dirty="0" err="1"/>
              <a:t>sklearn</a:t>
            </a:r>
            <a:endParaRPr lang="en-US" dirty="0"/>
          </a:p>
          <a:p>
            <a:r>
              <a:rPr lang="en-US" dirty="0"/>
              <a:t>Metrics: there is no such thing as absolute accuracy, precision or recall. It depends on the threshold. 0.5 is a bad threshold in general but often assumed in ml packages.</a:t>
            </a:r>
          </a:p>
          <a:p>
            <a:r>
              <a:rPr lang="en-US" dirty="0" err="1"/>
              <a:t>Auc</a:t>
            </a:r>
            <a:r>
              <a:rPr lang="en-US" dirty="0"/>
              <a:t> is useful but </a:t>
            </a:r>
            <a:r>
              <a:rPr lang="en-US" dirty="0" err="1"/>
              <a:t>njot</a:t>
            </a:r>
            <a:r>
              <a:rPr lang="en-US" dirty="0"/>
              <a:t> in most problems. </a:t>
            </a:r>
          </a:p>
          <a:p>
            <a:r>
              <a:rPr lang="en-US" dirty="0" err="1"/>
              <a:t>Pr</a:t>
            </a:r>
            <a:r>
              <a:rPr lang="en-US" dirty="0"/>
              <a:t>-k curve </a:t>
            </a:r>
          </a:p>
          <a:p>
            <a:r>
              <a:rPr lang="en-US" dirty="0"/>
              <a:t>Model selection</a:t>
            </a:r>
          </a:p>
          <a:p>
            <a:r>
              <a:rPr lang="en-US" dirty="0"/>
              <a:t>Interpretability – using simple models to debug. Print them out,. Cross-tabs</a:t>
            </a:r>
          </a:p>
          <a:p>
            <a:r>
              <a:rPr lang="en-US" dirty="0"/>
              <a:t>Bias and fairness</a:t>
            </a:r>
          </a:p>
          <a:p>
            <a:r>
              <a:rPr lang="en-US" dirty="0"/>
              <a:t>trials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A8600DC-E8F7-0F44-911E-FF91D4926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757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2E038B8-9DA1-054F-B953-838194CAC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Many Bias Measures: How do we select what we care about?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458D6F-426F-5B4B-AF46-1F22AAE55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1022"/>
            <a:ext cx="12192000" cy="465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174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430EF-FF3B-1045-8403-3C5ABE1EF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736339-41CF-464D-84D6-A6532DCE71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AEAAC3-E446-8448-ACE4-5A203ECBC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533" y="-80310"/>
            <a:ext cx="12295763" cy="6938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4142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383</Words>
  <Application>Microsoft Macintosh PowerPoint</Application>
  <PresentationFormat>Widescreen</PresentationFormat>
  <Paragraphs>54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Simple Light</vt:lpstr>
      <vt:lpstr>PowerPoint Presentation</vt:lpstr>
      <vt:lpstr>Reminders</vt:lpstr>
      <vt:lpstr>Class Recap</vt:lpstr>
      <vt:lpstr>Recap so far</vt:lpstr>
      <vt:lpstr>PowerPoint Presentation</vt:lpstr>
      <vt:lpstr>PowerPoint Presentation</vt:lpstr>
      <vt:lpstr>Many Bias Measures: How do we select what we care about?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Rayid Ghani</cp:lastModifiedBy>
  <cp:revision>11</cp:revision>
  <dcterms:created xsi:type="dcterms:W3CDTF">2020-01-14T19:43:43Z</dcterms:created>
  <dcterms:modified xsi:type="dcterms:W3CDTF">2021-12-02T05:11:01Z</dcterms:modified>
</cp:coreProperties>
</file>